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17" r:id="rId2"/>
    <p:sldId id="318" r:id="rId3"/>
    <p:sldId id="320" r:id="rId4"/>
    <p:sldId id="321" r:id="rId5"/>
    <p:sldId id="301" r:id="rId6"/>
    <p:sldId id="289" r:id="rId7"/>
    <p:sldId id="262" r:id="rId8"/>
    <p:sldId id="267" r:id="rId9"/>
    <p:sldId id="295" r:id="rId10"/>
    <p:sldId id="296" r:id="rId11"/>
    <p:sldId id="297" r:id="rId12"/>
    <p:sldId id="293" r:id="rId13"/>
    <p:sldId id="270" r:id="rId14"/>
    <p:sldId id="269" r:id="rId15"/>
    <p:sldId id="272" r:id="rId16"/>
    <p:sldId id="298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8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80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180"/>
      </p:cViewPr>
      <p:guideLst>
        <p:guide orient="horz" pos="2138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5D7C-4F4A-48C7-871B-026EB06AB32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9734-6C7F-4A99-99F2-66AF276F3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0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3754-00BC-4697-81BC-384523066091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3.GIF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709" y="2092575"/>
            <a:ext cx="6179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679" y="0"/>
            <a:ext cx="4057650" cy="372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335" y="3723005"/>
            <a:ext cx="4041775" cy="279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409638" y="429309"/>
            <a:ext cx="4748960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35 l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chia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7 can.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can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mấy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lít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6119" y="2760479"/>
            <a:ext cx="4748960" cy="16044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7 can: 35l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1 can: ....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4520240"/>
            <a:ext cx="5169079" cy="1931780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can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35 : 7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5 ( l)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 5l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62111" y="429309"/>
            <a:ext cx="69011" cy="602271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244856" y="262372"/>
            <a:ext cx="6843625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35 l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chia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7 can.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2 can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mấy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lít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96000" y="1477855"/>
            <a:ext cx="4748960" cy="1604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7 can: 35l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2 can: ....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4838" y="4037162"/>
            <a:ext cx="672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77155" y="2930105"/>
            <a:ext cx="813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09638" y="3714159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HP001 4 hàng" panose="020B0603050302020204" pitchFamily="34" charset="-93"/>
                <a:cs typeface="Arial" panose="020B0604020202020204" pitchFamily="34" charset="0"/>
              </a:rPr>
              <a:t>1 can: .... </a:t>
            </a:r>
            <a:r>
              <a:rPr lang="en-US" sz="24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lít</a:t>
            </a:r>
            <a:endParaRPr lang="en-US" sz="2400" b="1" dirty="0">
              <a:latin typeface="HP001 4 hàng" panose="020B0603050302020204" pitchFamily="34" charset="-93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61258" y="3168336"/>
            <a:ext cx="6245525" cy="3242086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1964" y="3683381"/>
            <a:ext cx="4746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36216" y="4103356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35 : 7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5 ( l)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42671" y="2209681"/>
            <a:ext cx="59824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HP001 4 hàng" panose="020B0603050302020204" pitchFamily="34" charset="-93"/>
              </a:rPr>
              <a:t>5 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32320" y="4643826"/>
            <a:ext cx="4737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58928" y="516296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10 ( l)</a:t>
            </a:r>
          </a:p>
          <a:p>
            <a:pPr algn="ctr"/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: 10l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  <a:cs typeface="Times New Roman" panose="02020603050405020304" pitchFamily="18" charset="0"/>
              </a:rPr>
              <a:t>ong</a:t>
            </a:r>
            <a:endParaRPr lang="en-US" sz="2800" b="1" dirty="0"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9079" y="262372"/>
            <a:ext cx="75777" cy="6189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141E-6 0.00254 L 0.47905 -0.212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6" y="-10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7 0.19722 L 3.64394E-8 0.00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7" y="-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85 0.18705 L -2.65487E-6 -2.0809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6" y="-9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30" grpId="1"/>
      <p:bldP spid="32" grpId="0"/>
      <p:bldP spid="32" grpId="1"/>
      <p:bldP spid="4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0"/>
            <a:ext cx="12192000" cy="6858000"/>
          </a:xfrm>
          <a:prstGeom prst="rect">
            <a:avLst/>
          </a:prstGeom>
        </p:spPr>
      </p:pic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362310" y="227866"/>
            <a:ext cx="1172617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35 l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chia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đều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vào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7 can.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2 can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mấy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lít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b="1" dirty="0">
                <a:solidFill>
                  <a:schemeClr val="bg1"/>
                </a:solidFill>
                <a:latin typeface="HP001 5 hàng" panose="020B0603050302020204" pitchFamily="34" charset="-93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4251" y="1651874"/>
            <a:ext cx="4748960" cy="1604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7 can: 35l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2 can: ....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68489" y="3427131"/>
            <a:ext cx="9895236" cy="2954186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7776" y="3880955"/>
            <a:ext cx="8663693" cy="2431350"/>
            <a:chOff x="5586467" y="3685721"/>
            <a:chExt cx="6168461" cy="2431350"/>
          </a:xfrm>
        </p:grpSpPr>
        <p:sp>
          <p:nvSpPr>
            <p:cNvPr id="30" name="Rectangle 29"/>
            <p:cNvSpPr/>
            <p:nvPr/>
          </p:nvSpPr>
          <p:spPr>
            <a:xfrm>
              <a:off x="5631128" y="3685721"/>
              <a:ext cx="454795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Mỗi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can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lít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mật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ong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36216" y="4103356"/>
              <a:ext cx="25458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HP001 4 hàng" panose="020B0603050302020204" pitchFamily="34" charset="-93"/>
                  <a:cs typeface="Times New Roman" panose="02020603050405020304" pitchFamily="18" charset="0"/>
                </a:rPr>
                <a:t>35 : 7 </a:t>
              </a:r>
              <a:r>
                <a:rPr lang="en-US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2800" b="1">
                  <a:solidFill>
                    <a:srgbClr val="FF0000"/>
                  </a:solidFill>
                  <a:latin typeface="HP001 4 hàng" panose="020B0603050302020204" pitchFamily="34" charset="-93"/>
                  <a:cs typeface="Times New Roman" panose="02020603050405020304" pitchFamily="18" charset="0"/>
                </a:rPr>
                <a:t> 5 ( l)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86467" y="4658447"/>
              <a:ext cx="454094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Hai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can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lít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mật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ong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58928" y="5162964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-93"/>
                  <a:cs typeface="Times New Roman" panose="02020603050405020304" pitchFamily="18" charset="0"/>
                </a:rPr>
                <a:t>5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-93"/>
                  <a:cs typeface="Times New Roman" panose="02020603050405020304" pitchFamily="18" charset="0"/>
                </a:rPr>
                <a:t> 2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-93"/>
                  <a:cs typeface="Times New Roman" panose="02020603050405020304" pitchFamily="18" charset="0"/>
                </a:rPr>
                <a:t> 10 ( l)</a:t>
              </a:r>
            </a:p>
            <a:p>
              <a:pPr algn="ctr"/>
              <a:r>
                <a:rPr lang="en-US" sz="28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       </a:t>
              </a:r>
              <a:r>
                <a:rPr lang="en-US" sz="28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Đáp</a:t>
              </a:r>
              <a:r>
                <a:rPr lang="en-US" sz="28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: 10l </a:t>
              </a:r>
              <a:r>
                <a:rPr lang="en-US" sz="28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mật</a:t>
              </a:r>
              <a:r>
                <a:rPr lang="en-US" sz="2800" b="1" dirty="0">
                  <a:latin typeface="HP001 4 hàng" panose="020B0603050302020204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-93"/>
                  <a:cs typeface="Times New Roman" panose="02020603050405020304" pitchFamily="18" charset="0"/>
                </a:rPr>
                <a:t>ong</a:t>
              </a:r>
              <a:endParaRPr lang="en-US" sz="2800" b="1" dirty="0">
                <a:latin typeface="HP001 4 hàng" panose="020B0603050302020204" pitchFamily="34" charset="-93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5883215" y="4298590"/>
            <a:ext cx="621102" cy="4176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4868" y="4298590"/>
            <a:ext cx="430531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035615" y="5330893"/>
            <a:ext cx="621102" cy="4176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67268" y="5330893"/>
            <a:ext cx="415291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81924" y="531813"/>
            <a:ext cx="7985125" cy="1325562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 LIÊN QUAN ĐẾN </a:t>
            </a:r>
            <a:b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VỀ ĐƠN VỊ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3" y="2670187"/>
            <a:ext cx="1442469" cy="15423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5615" y="2794958"/>
            <a:ext cx="9333781" cy="129279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8" y="4439547"/>
            <a:ext cx="1442469" cy="1322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5614" y="4439547"/>
            <a:ext cx="9333781" cy="1322897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giá trị của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bằng nhau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Thực hiện phép tính nhân)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114" y="264778"/>
            <a:ext cx="976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Có 24 viên thuốc chứa đều trong 4 vỉ. Hỏi 3 vỉ thuốc đó có bao nhiêu viên thuốc?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0844" y="1923566"/>
            <a:ext cx="4748960" cy="29244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Tóm tắt</a:t>
            </a:r>
          </a:p>
          <a:p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28620" y="1949566"/>
            <a:ext cx="6813189" cy="3480759"/>
          </a:xfrm>
          <a:prstGeom prst="roundRect">
            <a:avLst>
              <a:gd name="adj" fmla="val 92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867" y="2622755"/>
            <a:ext cx="4292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4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vỉ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: 24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thuốc</a:t>
            </a:r>
            <a:endParaRPr lang="en-US" sz="3200" b="1" dirty="0"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endParaRPr lang="en-US" sz="3200" b="1" dirty="0"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3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vỉ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thuốc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28621" y="2645470"/>
            <a:ext cx="6813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vỉ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thuốc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thuốc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3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vỉ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thuốc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thuốc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18 (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Đáp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: 18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thuốc</a:t>
            </a:r>
            <a:endParaRPr lang="en-US" sz="3200" b="1" dirty="0">
              <a:latin typeface="HP001 4 hàng" panose="020B0603050302020204" pitchFamily="34" charset="-93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64256" y="1412774"/>
            <a:ext cx="8318739" cy="83388"/>
            <a:chOff x="1564256" y="1412774"/>
            <a:chExt cx="8318739" cy="8338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564256" y="1412774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78632" y="1496162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846053" y="847114"/>
            <a:ext cx="8036942" cy="17828"/>
            <a:chOff x="1846053" y="847114"/>
            <a:chExt cx="8036942" cy="1782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46053" y="864942"/>
              <a:ext cx="35195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882333" y="847114"/>
              <a:ext cx="10006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177144"/>
            <a:ext cx="10468632" cy="175917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.VnArabia" panose="020B7200000000000000" pitchFamily="34" charset="0"/>
              </a:rPr>
              <a:t>Thực</a:t>
            </a:r>
            <a:r>
              <a:rPr lang="en-US" sz="6600" b="1" dirty="0">
                <a:solidFill>
                  <a:srgbClr val="0070C0"/>
                </a:solidFill>
                <a:latin typeface=".VnArabia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rabia" panose="020B7200000000000000" pitchFamily="34" charset="0"/>
              </a:rPr>
              <a:t>hành</a:t>
            </a:r>
            <a:endParaRPr lang="en-US" sz="6600" b="1" dirty="0">
              <a:solidFill>
                <a:srgbClr val="0070C0"/>
              </a:solidFill>
              <a:latin typeface=".VnArabia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56" y="3429000"/>
            <a:ext cx="4057650" cy="372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114" y="264778"/>
            <a:ext cx="976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Có 28kg gạo đựng đều trong 7 bao. </a:t>
            </a:r>
          </a:p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Hỏi 5 bao đó có bao nhiêu ki-lô-gam gạo?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0844" y="1923566"/>
            <a:ext cx="4748960" cy="29244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Tóm tắt</a:t>
            </a:r>
          </a:p>
          <a:p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8620" y="1949566"/>
            <a:ext cx="6813189" cy="3480759"/>
          </a:xfrm>
          <a:prstGeom prst="roundRect">
            <a:avLst>
              <a:gd name="adj" fmla="val 92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867" y="2622755"/>
            <a:ext cx="4292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  <a:cs typeface="Arial" panose="020B0604020202020204" pitchFamily="34" charset="0"/>
              </a:rPr>
              <a:t>7 bao: 28 kg gạo</a:t>
            </a:r>
          </a:p>
          <a:p>
            <a:endParaRPr lang="en-US" sz="3600" b="1"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r>
              <a:rPr lang="en-US" sz="3600" b="1">
                <a:latin typeface="HP001 4 hàng" panose="020B0603050302020204" pitchFamily="34" charset="-93"/>
                <a:cs typeface="Arial" panose="020B0604020202020204" pitchFamily="34" charset="0"/>
              </a:rPr>
              <a:t>5 bao: .... kg gạo?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8621" y="2645470"/>
            <a:ext cx="6813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bao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ki-lô-gam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gạo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= 4 (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kg)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5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bao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kg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gạo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 (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kg)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Đáp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-93"/>
                <a:cs typeface="Arial" panose="020B0604020202020204" pitchFamily="34" charset="0"/>
              </a:rPr>
              <a:t>: 20 kg </a:t>
            </a:r>
            <a:r>
              <a:rPr lang="en-US" sz="3200" b="1" dirty="0" err="1">
                <a:latin typeface="HP001 4 hàng" panose="020B0603050302020204" pitchFamily="34" charset="-93"/>
                <a:cs typeface="Arial" panose="020B0604020202020204" pitchFamily="34" charset="0"/>
              </a:rPr>
              <a:t>gạo</a:t>
            </a:r>
            <a:endParaRPr lang="en-US" sz="3200" b="1" dirty="0">
              <a:latin typeface="HP001 4 hàng" panose="020B0603050302020204" pitchFamily="34" charset="-93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64256" y="1412774"/>
            <a:ext cx="8318739" cy="83388"/>
            <a:chOff x="1564256" y="1412774"/>
            <a:chExt cx="8318739" cy="833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564256" y="1412774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78632" y="1496162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10149" y="829286"/>
            <a:ext cx="8036942" cy="17828"/>
            <a:chOff x="1846053" y="847114"/>
            <a:chExt cx="8036942" cy="1782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46053" y="864942"/>
              <a:ext cx="35195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882333" y="847114"/>
              <a:ext cx="10006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6499" y="3071003"/>
            <a:ext cx="4191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</a:rPr>
              <a:t>CỦNG CỐ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19" y="3642616"/>
            <a:ext cx="4279227" cy="16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2713267"/>
            <a:ext cx="3904477" cy="1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83" y="715618"/>
            <a:ext cx="4203264" cy="18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1081462"/>
            <a:ext cx="3953431" cy="22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877060"/>
            <a:ext cx="5169535" cy="22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98" y="334657"/>
            <a:ext cx="1442469" cy="1542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98" y="3960757"/>
            <a:ext cx="1442469" cy="1322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/>
          <p:nvPr/>
        </p:nvSpPr>
        <p:spPr>
          <a:xfrm>
            <a:off x="5184909" y="3016735"/>
            <a:ext cx="1981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5"/>
          <p:cNvSpPr txBox="1"/>
          <p:nvPr/>
        </p:nvSpPr>
        <p:spPr>
          <a:xfrm>
            <a:off x="5105400" y="5957888"/>
            <a:ext cx="1981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6" descr="dong h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811338"/>
            <a:ext cx="23622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Line 7"/>
          <p:cNvSpPr/>
          <p:nvPr/>
        </p:nvSpPr>
        <p:spPr>
          <a:xfrm flipV="1">
            <a:off x="6023109" y="2654785"/>
            <a:ext cx="600075" cy="17145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6150" name="Line 8"/>
          <p:cNvSpPr/>
          <p:nvPr/>
        </p:nvSpPr>
        <p:spPr>
          <a:xfrm rot="-32294">
            <a:off x="6026938" y="2812015"/>
            <a:ext cx="158037" cy="815949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6151" name="Text Box 9"/>
          <p:cNvSpPr txBox="1"/>
          <p:nvPr/>
        </p:nvSpPr>
        <p:spPr>
          <a:xfrm>
            <a:off x="4465983" y="2650752"/>
            <a:ext cx="533400" cy="36830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90" name="Text Box 30"/>
          <p:cNvSpPr txBox="1"/>
          <p:nvPr/>
        </p:nvSpPr>
        <p:spPr>
          <a:xfrm>
            <a:off x="4465955" y="4758373"/>
            <a:ext cx="2819400" cy="58356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28 phút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46"/>
          <p:cNvSpPr txBox="1"/>
          <p:nvPr/>
        </p:nvSpPr>
        <p:spPr>
          <a:xfrm>
            <a:off x="3944937" y="672135"/>
            <a:ext cx="568608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</a:t>
            </a:r>
            <a:endParaRPr lang="en-US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75" y="3319145"/>
            <a:ext cx="2930525" cy="3427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/>
          <p:nvPr/>
        </p:nvSpPr>
        <p:spPr>
          <a:xfrm>
            <a:off x="7467600" y="3560072"/>
            <a:ext cx="381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171" name="Group 10"/>
          <p:cNvGrpSpPr/>
          <p:nvPr/>
        </p:nvGrpSpPr>
        <p:grpSpPr>
          <a:xfrm>
            <a:off x="4610100" y="1578872"/>
            <a:ext cx="2628900" cy="2197100"/>
            <a:chOff x="1944" y="576"/>
            <a:chExt cx="1656" cy="1384"/>
          </a:xfrm>
        </p:grpSpPr>
        <p:grpSp>
          <p:nvGrpSpPr>
            <p:cNvPr id="7177" name="Group 11"/>
            <p:cNvGrpSpPr/>
            <p:nvPr/>
          </p:nvGrpSpPr>
          <p:grpSpPr>
            <a:xfrm>
              <a:off x="2112" y="576"/>
              <a:ext cx="1488" cy="1344"/>
              <a:chOff x="2160" y="528"/>
              <a:chExt cx="1488" cy="1344"/>
            </a:xfrm>
          </p:grpSpPr>
          <p:pic>
            <p:nvPicPr>
              <p:cNvPr id="7179" name="Picture 12" descr="dong ho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60" y="528"/>
                <a:ext cx="1488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180" name="Line 13"/>
              <p:cNvSpPr/>
              <p:nvPr/>
            </p:nvSpPr>
            <p:spPr>
              <a:xfrm>
                <a:off x="2880" y="1176"/>
                <a:ext cx="72" cy="315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headEnd type="oval" w="med" len="med"/>
                <a:tailEnd type="triangle" w="med" len="med"/>
              </a:ln>
            </p:spPr>
          </p:sp>
          <p:sp>
            <p:nvSpPr>
              <p:cNvPr id="7181" name="Line 14"/>
              <p:cNvSpPr/>
              <p:nvPr/>
            </p:nvSpPr>
            <p:spPr>
              <a:xfrm flipH="1" flipV="1">
                <a:off x="2448" y="1059"/>
                <a:ext cx="432" cy="108"/>
              </a:xfrm>
              <a:prstGeom prst="line">
                <a:avLst/>
              </a:prstGeom>
              <a:ln w="57150" cap="flat" cmpd="sng">
                <a:solidFill>
                  <a:srgbClr val="0000FF"/>
                </a:solidFill>
                <a:prstDash val="solid"/>
                <a:headEnd type="oval" w="med" len="med"/>
                <a:tailEnd type="triangle" w="med" len="med"/>
              </a:ln>
            </p:spPr>
          </p:sp>
        </p:grpSp>
        <p:sp>
          <p:nvSpPr>
            <p:cNvPr id="7178" name="Rectangle 15"/>
            <p:cNvSpPr/>
            <p:nvPr/>
          </p:nvSpPr>
          <p:spPr>
            <a:xfrm>
              <a:off x="1944" y="1728"/>
              <a:ext cx="195" cy="2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391" name="Text Box 31"/>
          <p:cNvSpPr txBox="1"/>
          <p:nvPr/>
        </p:nvSpPr>
        <p:spPr>
          <a:xfrm>
            <a:off x="4724400" y="3636272"/>
            <a:ext cx="2819400" cy="58356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 48 phút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7" name="Rectangle 37"/>
          <p:cNvSpPr/>
          <p:nvPr/>
        </p:nvSpPr>
        <p:spPr>
          <a:xfrm>
            <a:off x="3659257" y="4358585"/>
            <a:ext cx="4721085" cy="584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6 giờ kém 12 phút</a:t>
            </a:r>
            <a:endParaRPr lang="en-US" altLang="en-US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Rectangle 39"/>
          <p:cNvSpPr/>
          <p:nvPr/>
        </p:nvSpPr>
        <p:spPr>
          <a:xfrm>
            <a:off x="6109335" y="2115447"/>
            <a:ext cx="309880" cy="368300"/>
          </a:xfrm>
          <a:prstGeom prst="rect">
            <a:avLst/>
          </a:prstGeom>
          <a:noFill/>
          <a:ln w="5715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5" name="Text Box 46"/>
          <p:cNvSpPr txBox="1"/>
          <p:nvPr/>
        </p:nvSpPr>
        <p:spPr>
          <a:xfrm>
            <a:off x="3440318" y="497572"/>
            <a:ext cx="562416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</a:t>
            </a:r>
            <a:endParaRPr lang="en-US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Text Box 47"/>
          <p:cNvSpPr txBox="1"/>
          <p:nvPr/>
        </p:nvSpPr>
        <p:spPr>
          <a:xfrm>
            <a:off x="4800600" y="1502672"/>
            <a:ext cx="533400" cy="36830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0"/>
            <a:ext cx="2933700" cy="272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/>
      <p:bldP spid="1539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/>
          <p:nvPr/>
        </p:nvSpPr>
        <p:spPr>
          <a:xfrm>
            <a:off x="5184909" y="3016735"/>
            <a:ext cx="1981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5"/>
          <p:cNvSpPr txBox="1"/>
          <p:nvPr/>
        </p:nvSpPr>
        <p:spPr>
          <a:xfrm>
            <a:off x="5105400" y="5957888"/>
            <a:ext cx="1981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6" descr="dong h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811338"/>
            <a:ext cx="23622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Line 7"/>
          <p:cNvSpPr/>
          <p:nvPr/>
        </p:nvSpPr>
        <p:spPr>
          <a:xfrm flipV="1">
            <a:off x="6023109" y="2654785"/>
            <a:ext cx="600075" cy="17145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6150" name="Line 8"/>
          <p:cNvSpPr/>
          <p:nvPr/>
        </p:nvSpPr>
        <p:spPr>
          <a:xfrm rot="-32294">
            <a:off x="6026938" y="2812015"/>
            <a:ext cx="158037" cy="815949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6151" name="Text Box 9"/>
          <p:cNvSpPr txBox="1"/>
          <p:nvPr/>
        </p:nvSpPr>
        <p:spPr>
          <a:xfrm>
            <a:off x="4465983" y="2650752"/>
            <a:ext cx="533400" cy="36830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90" name="Text Box 30"/>
          <p:cNvSpPr txBox="1"/>
          <p:nvPr/>
        </p:nvSpPr>
        <p:spPr>
          <a:xfrm>
            <a:off x="4648200" y="4659948"/>
            <a:ext cx="2819400" cy="58356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28 phút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46"/>
          <p:cNvSpPr txBox="1"/>
          <p:nvPr/>
        </p:nvSpPr>
        <p:spPr>
          <a:xfrm>
            <a:off x="3944937" y="672135"/>
            <a:ext cx="568608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</a:t>
            </a:r>
            <a:endParaRPr lang="en-US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3945255"/>
            <a:ext cx="3349625" cy="2776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5"/>
            <a:ext cx="12192000" cy="6806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3900" y="776585"/>
            <a:ext cx="81534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-93"/>
              </a:rPr>
              <a:t> 7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-93"/>
              </a:rPr>
              <a:t> 3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-93"/>
              </a:rPr>
              <a:t> 2022</a:t>
            </a:r>
            <a:endParaRPr lang="en-US" sz="3600" dirty="0">
              <a:solidFill>
                <a:schemeClr val="bg1"/>
              </a:solidFill>
              <a:latin typeface="HP001 5 hàng" panose="020B0603050302020204" pitchFamily="34" charset="-93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-93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-93"/>
              </a:rPr>
              <a:t> </a:t>
            </a:r>
            <a:endParaRPr lang="en-US" sz="3600" dirty="0">
              <a:solidFill>
                <a:schemeClr val="bg1"/>
              </a:solidFill>
              <a:latin typeface="HP001 5 hàng" panose="020B0603050302020204" pitchFamily="34" charset="-93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-93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-93"/>
              </a:rPr>
              <a:t>toán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-93"/>
              </a:rPr>
              <a:t>liên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-93"/>
              </a:rPr>
              <a:t>quan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-93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-93"/>
              </a:rPr>
              <a:t>rút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-93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-93"/>
              </a:rPr>
              <a:t>đơn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-93"/>
              </a:rPr>
              <a:t>vị</a:t>
            </a:r>
            <a:endParaRPr lang="en-US" sz="3600" dirty="0">
              <a:solidFill>
                <a:srgbClr val="FFFF00"/>
              </a:solidFill>
              <a:latin typeface="HP001 5 hàng" panose="020B0603050302020204" pitchFamily="34" charset="-9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3837" y="358858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44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35 l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chia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7 can.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can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mấy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lít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8533" y="440695"/>
            <a:ext cx="1422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HP001 5 hàng" panose="020B0603050302020204" pitchFamily="34" charset="-93"/>
              </a:rPr>
              <a:t>35 l </a:t>
            </a:r>
            <a:endParaRPr lang="en-US" sz="400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57650" y="1104900"/>
            <a:ext cx="1009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500" y="1981200"/>
            <a:ext cx="1009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 rot="16200000">
            <a:off x="5481393" y="5007762"/>
            <a:ext cx="268906" cy="708426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flipV="1">
            <a:off x="1661160" y="2067560"/>
            <a:ext cx="6252845" cy="76200"/>
            <a:chOff x="2369289" y="1968759"/>
            <a:chExt cx="8718590" cy="10885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369289" y="1968759"/>
              <a:ext cx="8715478" cy="124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372401" y="2065176"/>
              <a:ext cx="8715478" cy="124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>
            <a:off x="6373360" y="2413375"/>
            <a:ext cx="5818457" cy="22895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7 can: 35l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endParaRPr lang="en-US" sz="3200" b="1" dirty="0">
              <a:solidFill>
                <a:schemeClr val="tx1"/>
              </a:solidFill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1 can: ....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12736" y="5705496"/>
            <a:ext cx="70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 hàng" panose="020B0603050302020204" pitchFamily="34" charset="-93"/>
              </a:rPr>
              <a:t>? l</a:t>
            </a:r>
          </a:p>
        </p:txBody>
      </p:sp>
      <p:sp>
        <p:nvSpPr>
          <p:cNvPr id="36" name="Left Brace 35"/>
          <p:cNvSpPr/>
          <p:nvPr/>
        </p:nvSpPr>
        <p:spPr>
          <a:xfrm rot="5400000">
            <a:off x="2815590" y="370205"/>
            <a:ext cx="537845" cy="5673725"/>
          </a:xfrm>
          <a:prstGeom prst="leftBrace">
            <a:avLst>
              <a:gd name="adj1" fmla="val 1232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 l="17991" r="16730"/>
          <a:stretch>
            <a:fillRect/>
          </a:stretch>
        </p:blipFill>
        <p:spPr>
          <a:xfrm>
            <a:off x="-94615" y="3475990"/>
            <a:ext cx="986155" cy="1539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 l="17991" r="16730"/>
          <a:stretch>
            <a:fillRect/>
          </a:stretch>
        </p:blipFill>
        <p:spPr>
          <a:xfrm>
            <a:off x="764540" y="3475990"/>
            <a:ext cx="986155" cy="1539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17991" r="16730"/>
          <a:stretch>
            <a:fillRect/>
          </a:stretch>
        </p:blipFill>
        <p:spPr>
          <a:xfrm>
            <a:off x="2019935" y="3475990"/>
            <a:ext cx="986155" cy="1539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 l="17991" r="16730"/>
          <a:stretch>
            <a:fillRect/>
          </a:stretch>
        </p:blipFill>
        <p:spPr>
          <a:xfrm>
            <a:off x="1625600" y="3475990"/>
            <a:ext cx="986155" cy="15398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rcRect l="17991" r="16730"/>
          <a:stretch>
            <a:fillRect/>
          </a:stretch>
        </p:blipFill>
        <p:spPr>
          <a:xfrm>
            <a:off x="2545715" y="3475990"/>
            <a:ext cx="986155" cy="15398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17991" r="16730"/>
          <a:stretch>
            <a:fillRect/>
          </a:stretch>
        </p:blipFill>
        <p:spPr>
          <a:xfrm>
            <a:off x="3354705" y="3437255"/>
            <a:ext cx="986155" cy="1539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17991" r="16730"/>
          <a:stretch>
            <a:fillRect/>
          </a:stretch>
        </p:blipFill>
        <p:spPr>
          <a:xfrm>
            <a:off x="4218305" y="3437890"/>
            <a:ext cx="986155" cy="1539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rcRect l="17991" r="16730"/>
          <a:stretch>
            <a:fillRect/>
          </a:stretch>
        </p:blipFill>
        <p:spPr>
          <a:xfrm>
            <a:off x="5083810" y="3380105"/>
            <a:ext cx="986155" cy="1539875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7260590" y="1148715"/>
            <a:ext cx="4115435" cy="177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984E-6 -1.37309E-6 L -0.15476 0.277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8" y="138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26" grpId="0" bldLvl="0" animBg="1"/>
      <p:bldP spid="33" grpId="0" bldLvl="0" animBg="1"/>
      <p:bldP spid="34" grpId="0"/>
      <p:bldP spid="3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44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35 l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chia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7 can.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can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mấy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lít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6119" y="2195676"/>
            <a:ext cx="4748960" cy="22895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7 can: 35l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endParaRPr lang="en-US" sz="2600" b="1" dirty="0">
              <a:solidFill>
                <a:schemeClr val="tx1"/>
              </a:solidFill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1 can: ....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lít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175849" y="2111200"/>
            <a:ext cx="6767183" cy="2771351"/>
          </a:xfrm>
          <a:prstGeom prst="roundRect">
            <a:avLst>
              <a:gd name="adj" fmla="val 732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35 : 7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5 ( l)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 5l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ong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44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35 l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chia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7 can.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can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mấy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lít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66158" y="2283727"/>
            <a:ext cx="6767183" cy="27713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 5 ( l)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5l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5865962" y="3376104"/>
            <a:ext cx="4623759" cy="1144138"/>
          </a:xfrm>
          <a:prstGeom prst="stripedRightArrow">
            <a:avLst>
              <a:gd name="adj1" fmla="val 46984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giá trị của 1 phần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552449" y="429309"/>
            <a:ext cx="4192079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35 l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chia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7 can.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can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mấy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lít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-93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6119" y="2760479"/>
            <a:ext cx="4748960" cy="16044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7 can: 35l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anose="020B0603050302020204" pitchFamily="34" charset="-93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1 can: ....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0285" y="4520240"/>
            <a:ext cx="5076405" cy="19317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 5 ( l)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5l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79364" y="429309"/>
            <a:ext cx="69011" cy="602271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348605" y="452120"/>
            <a:ext cx="6381750" cy="129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Có</a:t>
            </a:r>
            <a:r>
              <a:rPr lang="en-US" altLang="en-US" sz="2600" b="1" dirty="0">
                <a:latin typeface="HP001 5 hàng" panose="020B0603050302020204" pitchFamily="34" charset="-93"/>
              </a:rPr>
              <a:t> 35 l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mật</a:t>
            </a:r>
            <a:r>
              <a:rPr lang="en-US" altLang="en-US" sz="2600" b="1" dirty="0">
                <a:latin typeface="HP001 5 hàng" panose="020B0603050302020204" pitchFamily="34" charset="-93"/>
              </a:rPr>
              <a:t>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ong</a:t>
            </a:r>
            <a:r>
              <a:rPr lang="en-US" altLang="en-US" sz="2600" b="1" dirty="0">
                <a:latin typeface="HP001 5 hàng" panose="020B0603050302020204" pitchFamily="34" charset="-93"/>
              </a:rPr>
              <a:t>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chia</a:t>
            </a:r>
            <a:r>
              <a:rPr lang="en-US" altLang="en-US" sz="2600" b="1" dirty="0">
                <a:latin typeface="HP001 5 hàng" panose="020B0603050302020204" pitchFamily="34" charset="-93"/>
              </a:rPr>
              <a:t>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đều</a:t>
            </a:r>
            <a:r>
              <a:rPr lang="en-US" altLang="en-US" sz="2600" b="1" dirty="0">
                <a:latin typeface="HP001 5 hàng" panose="020B0603050302020204" pitchFamily="34" charset="-93"/>
              </a:rPr>
              <a:t>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vào</a:t>
            </a:r>
            <a:r>
              <a:rPr lang="en-US" altLang="en-US" sz="2600" b="1" dirty="0">
                <a:latin typeface="HP001 5 hàng" panose="020B0603050302020204" pitchFamily="34" charset="-93"/>
              </a:rPr>
              <a:t> 7 can.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Hỏi</a:t>
            </a:r>
            <a:r>
              <a:rPr lang="en-US" altLang="en-US" sz="2600" b="1" dirty="0">
                <a:latin typeface="HP001 5 hàng" panose="020B0603050302020204" pitchFamily="34" charset="-93"/>
              </a:rPr>
              <a:t> 2 can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có</a:t>
            </a:r>
            <a:r>
              <a:rPr lang="en-US" altLang="en-US" sz="2600" b="1" dirty="0">
                <a:latin typeface="HP001 5 hàng" panose="020B0603050302020204" pitchFamily="34" charset="-93"/>
              </a:rPr>
              <a:t>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mấy</a:t>
            </a:r>
            <a:r>
              <a:rPr lang="en-US" altLang="en-US" sz="2600" b="1" dirty="0">
                <a:latin typeface="HP001 5 hàng" panose="020B0603050302020204" pitchFamily="34" charset="-93"/>
              </a:rPr>
              <a:t>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lít</a:t>
            </a:r>
            <a:r>
              <a:rPr lang="en-US" altLang="en-US" sz="2600" b="1" dirty="0">
                <a:latin typeface="HP001 5 hàng" panose="020B0603050302020204" pitchFamily="34" charset="-93"/>
              </a:rPr>
              <a:t>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mật</a:t>
            </a:r>
            <a:r>
              <a:rPr lang="en-US" altLang="en-US" sz="2600" b="1" dirty="0">
                <a:latin typeface="HP001 5 hàng" panose="020B0603050302020204" pitchFamily="34" charset="-93"/>
              </a:rPr>
              <a:t> </a:t>
            </a:r>
            <a:r>
              <a:rPr lang="en-US" altLang="en-US" sz="2600" b="1" dirty="0" err="1">
                <a:latin typeface="HP001 5 hàng" panose="020B0603050302020204" pitchFamily="34" charset="-93"/>
              </a:rPr>
              <a:t>ong</a:t>
            </a:r>
            <a:r>
              <a:rPr lang="en-US" altLang="en-US" sz="2600" b="1" dirty="0">
                <a:latin typeface="HP001 5 hàng" panose="020B0603050302020204" pitchFamily="34" charset="-93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65178" y="592332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HP001 5 hàng" panose="020B0603050302020204" pitchFamily="34" charset="-93"/>
              </a:rPr>
              <a:t>35 l 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89805" y="1115971"/>
            <a:ext cx="1009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98084" y="1670694"/>
            <a:ext cx="1009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5400000">
            <a:off x="8155940" y="15875"/>
            <a:ext cx="537845" cy="6289675"/>
          </a:xfrm>
          <a:prstGeom prst="leftBrace">
            <a:avLst>
              <a:gd name="adj1" fmla="val 4729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5988050" y="4283710"/>
            <a:ext cx="334645" cy="1750060"/>
          </a:xfrm>
          <a:prstGeom prst="leftBrace">
            <a:avLst>
              <a:gd name="adj1" fmla="val 8333"/>
              <a:gd name="adj2" fmla="val 51231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38040" y="4990910"/>
            <a:ext cx="545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bg1"/>
                </a:solidFill>
                <a:latin typeface="HP001 5 hàng" panose="020B0603050302020204" pitchFamily="34" charset="-93"/>
              </a:rPr>
              <a:t>? l</a:t>
            </a:r>
            <a:endParaRPr lang="en-US" sz="20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35218" y="1764774"/>
            <a:ext cx="3928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rcRect l="17991" r="16730"/>
          <a:stretch>
            <a:fillRect/>
          </a:stretch>
        </p:blipFill>
        <p:spPr>
          <a:xfrm>
            <a:off x="5083810" y="3380105"/>
            <a:ext cx="986155" cy="1539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7991" r="16730"/>
          <a:stretch>
            <a:fillRect/>
          </a:stretch>
        </p:blipFill>
        <p:spPr>
          <a:xfrm>
            <a:off x="6101715" y="3378835"/>
            <a:ext cx="986155" cy="153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7991" r="16730"/>
          <a:stretch>
            <a:fillRect/>
          </a:stretch>
        </p:blipFill>
        <p:spPr>
          <a:xfrm>
            <a:off x="7030085" y="3380105"/>
            <a:ext cx="986155" cy="1539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7991" r="16730"/>
          <a:stretch>
            <a:fillRect/>
          </a:stretch>
        </p:blipFill>
        <p:spPr>
          <a:xfrm>
            <a:off x="8002905" y="3378835"/>
            <a:ext cx="986155" cy="1539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17991" r="16730"/>
          <a:stretch>
            <a:fillRect/>
          </a:stretch>
        </p:blipFill>
        <p:spPr>
          <a:xfrm>
            <a:off x="8976360" y="3378835"/>
            <a:ext cx="986155" cy="1539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17991" r="16730"/>
          <a:stretch>
            <a:fillRect/>
          </a:stretch>
        </p:blipFill>
        <p:spPr>
          <a:xfrm>
            <a:off x="9859645" y="3378835"/>
            <a:ext cx="986155" cy="1539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17991" r="16730"/>
          <a:stretch>
            <a:fillRect/>
          </a:stretch>
        </p:blipFill>
        <p:spPr>
          <a:xfrm>
            <a:off x="10756265" y="3378835"/>
            <a:ext cx="986155" cy="1539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75981" y="5647076"/>
            <a:ext cx="70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 hàng" panose="020B0603050302020204" pitchFamily="34" charset="-93"/>
              </a:rPr>
              <a:t>? 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16E-6 2.89017E-7 L -0.00897 0.24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" y="12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/>
      <p:bldP spid="13" grpId="1"/>
      <p:bldP spid="23" grpId="0" bldLvl="0" animBg="1"/>
      <p:bldP spid="24" grpId="0" bldLvl="0" animBg="1"/>
      <p:bldP spid="38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792</Words>
  <Application>Microsoft Office PowerPoint</Application>
  <PresentationFormat>Custom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LIÊN QUAN ĐẾN  RÚT VỀ ĐƠN VỊ</vt:lpstr>
      <vt:lpstr>PowerPoint Presentation</vt:lpstr>
      <vt:lpstr>Thực hành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Nothing1010</cp:lastModifiedBy>
  <cp:revision>109</cp:revision>
  <dcterms:created xsi:type="dcterms:W3CDTF">2020-03-20T04:15:00Z</dcterms:created>
  <dcterms:modified xsi:type="dcterms:W3CDTF">2022-03-09T03:30:39Z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CF9A2D3266044AAE941F68174F8D358B</vt:lpwstr>
  </property>
  <property fmtid="{D5CDD505-2E9C-101B-9397-08002B2CF9AE}" pid="3" name="KSOProductBuildVer">
    <vt:lpwstr>1033-11.2.0.10463</vt:lpwstr>
  </property>
</Properties>
</file>